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569" r:id="rId2"/>
    <p:sldId id="266" r:id="rId3"/>
    <p:sldId id="296" r:id="rId4"/>
    <p:sldId id="562" r:id="rId5"/>
    <p:sldId id="300" r:id="rId6"/>
    <p:sldId id="299" r:id="rId7"/>
    <p:sldId id="264" r:id="rId8"/>
    <p:sldId id="320" r:id="rId9"/>
    <p:sldId id="304" r:id="rId10"/>
    <p:sldId id="309" r:id="rId11"/>
    <p:sldId id="307" r:id="rId12"/>
    <p:sldId id="683" r:id="rId13"/>
    <p:sldId id="704" r:id="rId14"/>
    <p:sldId id="297" r:id="rId15"/>
    <p:sldId id="302" r:id="rId16"/>
    <p:sldId id="303" r:id="rId17"/>
    <p:sldId id="315" r:id="rId18"/>
    <p:sldId id="686" r:id="rId19"/>
    <p:sldId id="685" r:id="rId20"/>
    <p:sldId id="321" r:id="rId21"/>
    <p:sldId id="441" r:id="rId22"/>
    <p:sldId id="481" r:id="rId23"/>
    <p:sldId id="703" r:id="rId24"/>
    <p:sldId id="559" r:id="rId25"/>
    <p:sldId id="698" r:id="rId26"/>
    <p:sldId id="560" r:id="rId27"/>
    <p:sldId id="695" r:id="rId28"/>
    <p:sldId id="696" r:id="rId29"/>
    <p:sldId id="699" r:id="rId30"/>
    <p:sldId id="319" r:id="rId31"/>
    <p:sldId id="684" r:id="rId32"/>
    <p:sldId id="323" r:id="rId33"/>
    <p:sldId id="705" r:id="rId34"/>
    <p:sldId id="700" r:id="rId35"/>
    <p:sldId id="692" r:id="rId36"/>
    <p:sldId id="691" r:id="rId37"/>
    <p:sldId id="701" r:id="rId38"/>
    <p:sldId id="706" r:id="rId39"/>
    <p:sldId id="595" r:id="rId40"/>
    <p:sldId id="707" r:id="rId41"/>
    <p:sldId id="708" r:id="rId42"/>
    <p:sldId id="709" r:id="rId43"/>
    <p:sldId id="710" r:id="rId44"/>
    <p:sldId id="711" r:id="rId45"/>
    <p:sldId id="712" r:id="rId46"/>
    <p:sldId id="713" r:id="rId47"/>
    <p:sldId id="714" r:id="rId48"/>
    <p:sldId id="715" r:id="rId49"/>
    <p:sldId id="716" r:id="rId50"/>
    <p:sldId id="702" r:id="rId51"/>
    <p:sldId id="694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>
    <p:extLst>
      <p:ext uri="{19B8F6BF-5375-455C-9EA6-DF929625EA0E}">
        <p15:presenceInfo xmlns:p15="http://schemas.microsoft.com/office/powerpoint/2012/main" userId="Windows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EECE1"/>
    <a:srgbClr val="4881FD"/>
    <a:srgbClr val="55F2F7"/>
    <a:srgbClr val="FF55FF"/>
    <a:srgbClr val="000000"/>
    <a:srgbClr val="FFFE55"/>
    <a:srgbClr val="FF55FE"/>
    <a:srgbClr val="E5E5E5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89825" autoAdjust="0"/>
  </p:normalViewPr>
  <p:slideViewPr>
    <p:cSldViewPr>
      <p:cViewPr varScale="1">
        <p:scale>
          <a:sx n="85" d="100"/>
          <a:sy n="85" d="100"/>
        </p:scale>
        <p:origin x="57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软件接口，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24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1995, Windows 95 Desktop,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28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2015, Windows 10 Desktop,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56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App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734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51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单文档窗体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314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402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级联菜单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17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系统菜单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395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快捷菜单，上下文菜单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942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工具栏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73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人机接口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160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对话框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302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向导对话框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767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51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09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67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76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93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27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890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33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1945-1968, Batch Interface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736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49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992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09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56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180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013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1889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306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898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110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TUI, Text-based User Interface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3657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WinForm</a:t>
            </a:r>
            <a:r>
              <a:rPr lang="en-US" altLang="zh-CN" dirty="0"/>
              <a:t> </a:t>
            </a:r>
            <a:r>
              <a:rPr lang="zh-CN" altLang="en-US" dirty="0"/>
              <a:t>窗体应用设计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1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1969~</a:t>
            </a: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今，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CLI</a:t>
            </a: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Command-line user Interface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07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110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38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1985, Windows 1.0,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09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1993, Windows 3.11 workspace,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87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2019/3/20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1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37" y="785410"/>
            <a:ext cx="9516925" cy="528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07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59" y="673112"/>
            <a:ext cx="8027481" cy="551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8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D7D28A-9A00-48DA-85AD-CDF73980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6" y="505160"/>
            <a:ext cx="10713307" cy="584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34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age.woshipm.com/wp-files/2016/07/2-37-1024x748.png">
            <a:extLst>
              <a:ext uri="{FF2B5EF4-FFF2-40B4-BE49-F238E27FC236}">
                <a16:creationId xmlns:a16="http://schemas.microsoft.com/office/drawing/2014/main" id="{CBDABA90-1C5F-4B87-ADAE-E19E0195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0"/>
            <a:ext cx="938847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7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windows 1.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593" y="548680"/>
            <a:ext cx="10604813" cy="5832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30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409137"/>
            <a:ext cx="7992888" cy="599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7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269649"/>
            <a:ext cx="8424936" cy="6318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94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75106"/>
            <a:ext cx="9001000" cy="6307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43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bsite-development-in-uttarakhand">
            <a:extLst>
              <a:ext uri="{FF2B5EF4-FFF2-40B4-BE49-F238E27FC236}">
                <a16:creationId xmlns:a16="http://schemas.microsoft.com/office/drawing/2014/main" id="{9683DB40-BF61-4FA4-A82F-2747DC4A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75"/>
            <a:ext cx="12192000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5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43EFAB-2EE8-4456-9FA5-65A2C8FB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15"/>
          <p:cNvSpPr>
            <a:spLocks noChangeArrowheads="1"/>
          </p:cNvSpPr>
          <p:nvPr/>
        </p:nvSpPr>
        <p:spPr bwMode="auto">
          <a:xfrm>
            <a:off x="3528112" y="2440710"/>
            <a:ext cx="2149941" cy="75032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16" name="文本框 116"/>
          <p:cNvSpPr>
            <a:spLocks noChangeArrowheads="1"/>
          </p:cNvSpPr>
          <p:nvPr/>
        </p:nvSpPr>
        <p:spPr bwMode="auto">
          <a:xfrm>
            <a:off x="3399189" y="2488009"/>
            <a:ext cx="24807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硬件接口</a:t>
            </a:r>
          </a:p>
        </p:txBody>
      </p:sp>
      <p:sp>
        <p:nvSpPr>
          <p:cNvPr id="26" name="圆角矩形 115"/>
          <p:cNvSpPr>
            <a:spLocks noChangeArrowheads="1"/>
          </p:cNvSpPr>
          <p:nvPr/>
        </p:nvSpPr>
        <p:spPr bwMode="auto">
          <a:xfrm>
            <a:off x="3542052" y="3925324"/>
            <a:ext cx="2149941" cy="75032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27" name="文本框 116"/>
          <p:cNvSpPr>
            <a:spLocks noChangeArrowheads="1"/>
          </p:cNvSpPr>
          <p:nvPr/>
        </p:nvSpPr>
        <p:spPr bwMode="auto">
          <a:xfrm>
            <a:off x="3652488" y="3982467"/>
            <a:ext cx="19290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软件接口</a:t>
            </a:r>
          </a:p>
        </p:txBody>
      </p:sp>
      <p:sp>
        <p:nvSpPr>
          <p:cNvPr id="18" name="圆角矩形 117"/>
          <p:cNvSpPr>
            <a:spLocks noChangeArrowheads="1"/>
          </p:cNvSpPr>
          <p:nvPr/>
        </p:nvSpPr>
        <p:spPr bwMode="auto">
          <a:xfrm>
            <a:off x="767408" y="980729"/>
            <a:ext cx="1929068" cy="800798"/>
          </a:xfrm>
          <a:prstGeom prst="roundRect">
            <a:avLst>
              <a:gd name="adj" fmla="val 16667"/>
            </a:avLst>
          </a:prstGeom>
          <a:solidFill>
            <a:srgbClr val="FF9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界面</a:t>
            </a:r>
          </a:p>
        </p:txBody>
      </p:sp>
      <p:sp>
        <p:nvSpPr>
          <p:cNvPr id="19" name="圆角矩形 117"/>
          <p:cNvSpPr>
            <a:spLocks noChangeArrowheads="1"/>
          </p:cNvSpPr>
          <p:nvPr/>
        </p:nvSpPr>
        <p:spPr bwMode="auto">
          <a:xfrm>
            <a:off x="767408" y="3724490"/>
            <a:ext cx="1929068" cy="1151990"/>
          </a:xfrm>
          <a:prstGeom prst="roundRect">
            <a:avLst>
              <a:gd name="adj" fmla="val 16667"/>
            </a:avLst>
          </a:prstGeom>
          <a:solidFill>
            <a:srgbClr val="FF9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接口种类</a:t>
            </a:r>
          </a:p>
        </p:txBody>
      </p:sp>
      <p:sp>
        <p:nvSpPr>
          <p:cNvPr id="21" name="圆角矩形 115"/>
          <p:cNvSpPr>
            <a:spLocks noChangeArrowheads="1"/>
          </p:cNvSpPr>
          <p:nvPr/>
        </p:nvSpPr>
        <p:spPr bwMode="auto">
          <a:xfrm>
            <a:off x="3542052" y="5325100"/>
            <a:ext cx="2149941" cy="74885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22" name="文本框 116"/>
          <p:cNvSpPr>
            <a:spLocks noChangeArrowheads="1"/>
          </p:cNvSpPr>
          <p:nvPr/>
        </p:nvSpPr>
        <p:spPr bwMode="auto">
          <a:xfrm>
            <a:off x="3528111" y="5409938"/>
            <a:ext cx="21499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人机接口</a:t>
            </a:r>
          </a:p>
        </p:txBody>
      </p:sp>
      <p:sp>
        <p:nvSpPr>
          <p:cNvPr id="23" name="左大括号 22"/>
          <p:cNvSpPr/>
          <p:nvPr/>
        </p:nvSpPr>
        <p:spPr bwMode="auto">
          <a:xfrm>
            <a:off x="2920641" y="2780929"/>
            <a:ext cx="454263" cy="2976944"/>
          </a:xfrm>
          <a:prstGeom prst="leftBrace">
            <a:avLst>
              <a:gd name="adj1" fmla="val 67044"/>
              <a:gd name="adj2" fmla="val 50000"/>
            </a:avLst>
          </a:prstGeom>
          <a:noFill/>
          <a:ln w="38100" cap="flat" cmpd="sng" algn="ctr">
            <a:solidFill>
              <a:srgbClr val="39373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108"/>
          <p:cNvSpPr>
            <a:spLocks noChangeArrowheads="1"/>
          </p:cNvSpPr>
          <p:nvPr/>
        </p:nvSpPr>
        <p:spPr bwMode="auto">
          <a:xfrm>
            <a:off x="6096000" y="2523483"/>
            <a:ext cx="47196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VGA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USB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RJ-45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，等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29" name="文本框 108"/>
          <p:cNvSpPr>
            <a:spLocks noChangeArrowheads="1"/>
          </p:cNvSpPr>
          <p:nvPr/>
        </p:nvSpPr>
        <p:spPr bwMode="auto">
          <a:xfrm>
            <a:off x="6077909" y="5445224"/>
            <a:ext cx="62791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键盘、鼠标、显示器、音箱，等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0" name="文本框 108"/>
          <p:cNvSpPr>
            <a:spLocks noChangeArrowheads="1"/>
          </p:cNvSpPr>
          <p:nvPr/>
        </p:nvSpPr>
        <p:spPr bwMode="auto">
          <a:xfrm>
            <a:off x="6081605" y="4015085"/>
            <a:ext cx="33584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ABI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28" name="文本框 108"/>
          <p:cNvSpPr>
            <a:spLocks noChangeArrowheads="1"/>
          </p:cNvSpPr>
          <p:nvPr/>
        </p:nvSpPr>
        <p:spPr bwMode="auto">
          <a:xfrm>
            <a:off x="3542052" y="1100127"/>
            <a:ext cx="53192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Interface,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ndroid_6.0.1_Home_Screen_Nexus_7 MU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9807" y="504750"/>
            <a:ext cx="3292385" cy="584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0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EE822-52C7-4FD0-9809-A6E11604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280" y="632714"/>
            <a:ext cx="8113440" cy="559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297E9D-F949-4589-9B70-89E5749C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800100"/>
            <a:ext cx="9048750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C935131-38FC-49B1-8BD1-9572582FDC6D}"/>
              </a:ext>
            </a:extLst>
          </p:cNvPr>
          <p:cNvSpPr/>
          <p:nvPr/>
        </p:nvSpPr>
        <p:spPr>
          <a:xfrm>
            <a:off x="1582842" y="808321"/>
            <a:ext cx="9037533" cy="339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D9603C-A5EC-4426-A6F9-D37676895C9E}"/>
              </a:ext>
            </a:extLst>
          </p:cNvPr>
          <p:cNvSpPr/>
          <p:nvPr/>
        </p:nvSpPr>
        <p:spPr>
          <a:xfrm>
            <a:off x="1584370" y="1156301"/>
            <a:ext cx="9037533" cy="25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60355F-9F21-493B-BEEB-229E56764995}"/>
              </a:ext>
            </a:extLst>
          </p:cNvPr>
          <p:cNvSpPr/>
          <p:nvPr/>
        </p:nvSpPr>
        <p:spPr>
          <a:xfrm>
            <a:off x="1585337" y="1412776"/>
            <a:ext cx="9037533" cy="437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ECFF95-D8BC-474B-9D56-B0DD222E9207}"/>
              </a:ext>
            </a:extLst>
          </p:cNvPr>
          <p:cNvSpPr/>
          <p:nvPr/>
        </p:nvSpPr>
        <p:spPr>
          <a:xfrm>
            <a:off x="1585446" y="5790024"/>
            <a:ext cx="9037533" cy="25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A75CF4-AAF4-4FBF-9737-89C6BB93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56185"/>
            <a:ext cx="10513168" cy="6145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AEA458-04C7-47E6-A9C3-23088A62A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2" y="638175"/>
            <a:ext cx="94773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99BCA8-C32D-4891-B36B-4B2DF8E6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238262"/>
            <a:ext cx="4001532" cy="438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https://support.bluebeam.com/online-help/revu2018/Content/Resources/Images/Menus/Form-menu.png">
            <a:extLst>
              <a:ext uri="{FF2B5EF4-FFF2-40B4-BE49-F238E27FC236}">
                <a16:creationId xmlns:a16="http://schemas.microsoft.com/office/drawing/2014/main" id="{6C66A6FC-A7D4-487B-BA05-CE956136E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8740"/>
            <a:ext cx="4534247" cy="560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0E7F85-8CEB-4680-8B84-FB0CA404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84" y="1062274"/>
            <a:ext cx="5688632" cy="473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35B0DE48-945B-4B96-944E-7632D3FF5F62}"/>
              </a:ext>
            </a:extLst>
          </p:cNvPr>
          <p:cNvSpPr/>
          <p:nvPr/>
        </p:nvSpPr>
        <p:spPr>
          <a:xfrm>
            <a:off x="2999656" y="1441960"/>
            <a:ext cx="648072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7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37132A-09DA-4BBF-9379-84BB99117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652" y="584684"/>
            <a:ext cx="5416695" cy="568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80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EE822-52C7-4FD0-9809-A6E11604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632714"/>
            <a:ext cx="8113440" cy="559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E9B9BF-8995-43DA-B674-9649E230921C}"/>
              </a:ext>
            </a:extLst>
          </p:cNvPr>
          <p:cNvSpPr/>
          <p:nvPr/>
        </p:nvSpPr>
        <p:spPr>
          <a:xfrm>
            <a:off x="0" y="1896895"/>
            <a:ext cx="12192000" cy="4961106"/>
          </a:xfrm>
          <a:prstGeom prst="rect">
            <a:avLst/>
          </a:prstGeom>
          <a:solidFill>
            <a:srgbClr val="EEEC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8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670E68-15F1-4F6E-AC33-2C076C84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27" y="620688"/>
            <a:ext cx="7100145" cy="571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9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E0AF48-8DBA-4A74-A411-C910FDBE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595312"/>
            <a:ext cx="7562850" cy="566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8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0" y="1733546"/>
            <a:ext cx="3538361" cy="2648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87" y="1628800"/>
            <a:ext cx="3205021" cy="285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1733546"/>
            <a:ext cx="3215217" cy="2648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本框 108"/>
          <p:cNvSpPr>
            <a:spLocks noChangeArrowheads="1"/>
          </p:cNvSpPr>
          <p:nvPr/>
        </p:nvSpPr>
        <p:spPr bwMode="auto">
          <a:xfrm>
            <a:off x="1487488" y="5413820"/>
            <a:ext cx="24793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VGA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1" name="文本框 108"/>
          <p:cNvSpPr>
            <a:spLocks noChangeArrowheads="1"/>
          </p:cNvSpPr>
          <p:nvPr/>
        </p:nvSpPr>
        <p:spPr bwMode="auto">
          <a:xfrm>
            <a:off x="5166323" y="5413820"/>
            <a:ext cx="25877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USB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2" name="文本框 108"/>
          <p:cNvSpPr>
            <a:spLocks noChangeArrowheads="1"/>
          </p:cNvSpPr>
          <p:nvPr/>
        </p:nvSpPr>
        <p:spPr bwMode="auto">
          <a:xfrm>
            <a:off x="8754544" y="5413820"/>
            <a:ext cx="2526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RJ-45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976421"/>
            <a:ext cx="7200800" cy="490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38" y="908720"/>
            <a:ext cx="7388123" cy="50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36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6869"/>
            <a:ext cx="12192000" cy="568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78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284B14-4CD5-4391-8174-9D60F04C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6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newperspectivestudio.co.za/wp/wp-content/uploads/2017/11/Terrific-Split-Complementary-Color-Scheme-23-With-Additional-Wallpaper-Hd-Design-with-Split-Complementary-Color-Scheme.png">
            <a:extLst>
              <a:ext uri="{FF2B5EF4-FFF2-40B4-BE49-F238E27FC236}">
                <a16:creationId xmlns:a16="http://schemas.microsoft.com/office/drawing/2014/main" id="{7CC154D9-6A26-4BD7-8ED9-16BB80286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704" y="163513"/>
            <a:ext cx="12192000" cy="652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6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matieregrise-design.com/wp-content/uploads/2017/10/Palette-mati%C3%A8re-grise-gauche2.jpg">
            <a:extLst>
              <a:ext uri="{FF2B5EF4-FFF2-40B4-BE49-F238E27FC236}">
                <a16:creationId xmlns:a16="http://schemas.microsoft.com/office/drawing/2014/main" id="{74B9F9BE-85E8-4638-9EDD-D99DDCE9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471488"/>
            <a:ext cx="9010650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digifloor.com/wp-content/uploads/2017/02/ambigram-design-1024x483.jpg">
            <a:extLst>
              <a:ext uri="{FF2B5EF4-FFF2-40B4-BE49-F238E27FC236}">
                <a16:creationId xmlns:a16="http://schemas.microsoft.com/office/drawing/2014/main" id="{F276223D-6280-421A-B168-576A178F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28713"/>
            <a:ext cx="97536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3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icons">
            <a:extLst>
              <a:ext uri="{FF2B5EF4-FFF2-40B4-BE49-F238E27FC236}">
                <a16:creationId xmlns:a16="http://schemas.microsoft.com/office/drawing/2014/main" id="{E7AD6814-922F-4036-AD9E-386F664F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1266825"/>
            <a:ext cx="707707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58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mage.woshipm.com/wp-files/2018/01/ibdJyan8knbNSdVxKAEJ.jpg">
            <a:extLst>
              <a:ext uri="{FF2B5EF4-FFF2-40B4-BE49-F238E27FC236}">
                <a16:creationId xmlns:a16="http://schemas.microsoft.com/office/drawing/2014/main" id="{C54151DB-9993-43E0-9665-92AB78C6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image.woshipm.com/wp-files/2018/01/57DGTMVVl8XPtEZ9aEAj.jpg">
            <a:extLst>
              <a:ext uri="{FF2B5EF4-FFF2-40B4-BE49-F238E27FC236}">
                <a16:creationId xmlns:a16="http://schemas.microsoft.com/office/drawing/2014/main" id="{E21DE69B-2640-4559-9DB0-B2D0C743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8"/>
            <a:ext cx="12192000" cy="686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7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8"/>
          <p:cNvSpPr>
            <a:spLocks noChangeArrowheads="1"/>
          </p:cNvSpPr>
          <p:nvPr/>
        </p:nvSpPr>
        <p:spPr bwMode="auto">
          <a:xfrm>
            <a:off x="1487488" y="5413820"/>
            <a:ext cx="24793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HDMI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1" name="文本框 108"/>
          <p:cNvSpPr>
            <a:spLocks noChangeArrowheads="1"/>
          </p:cNvSpPr>
          <p:nvPr/>
        </p:nvSpPr>
        <p:spPr bwMode="auto">
          <a:xfrm>
            <a:off x="5472090" y="5413820"/>
            <a:ext cx="25877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Type-C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2" name="文本框 108"/>
          <p:cNvSpPr>
            <a:spLocks noChangeArrowheads="1"/>
          </p:cNvSpPr>
          <p:nvPr/>
        </p:nvSpPr>
        <p:spPr bwMode="auto">
          <a:xfrm>
            <a:off x="9192344" y="5413820"/>
            <a:ext cx="20882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蓝牙接口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07A805-D8BA-488C-BD6F-F42746E4E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62"/>
          <a:stretch/>
        </p:blipFill>
        <p:spPr>
          <a:xfrm>
            <a:off x="888021" y="1734716"/>
            <a:ext cx="3538361" cy="2648717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CD0E4B-8F6C-4E17-931D-472E2565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" t="11257" r="1635" b="8394"/>
          <a:stretch/>
        </p:blipFill>
        <p:spPr>
          <a:xfrm>
            <a:off x="5015880" y="1734716"/>
            <a:ext cx="3279303" cy="2648717"/>
          </a:xfrm>
          <a:prstGeom prst="ellipse">
            <a:avLst/>
          </a:prstGeom>
        </p:spPr>
      </p:pic>
      <p:pic>
        <p:nvPicPr>
          <p:cNvPr id="2050" name="Picture 2" descr="https://timgsa.baidu.com/timg?image&amp;quality=80&amp;size=b10000_10000&amp;sec=1550024352&amp;di=8b4e23b80db0d049f00c7c4b8b1c5025&amp;src=http://img.pcauto.com.cn/images/upload/upc/tx/auto5/1509/21/c15/12962228_1442814521759.jpg">
            <a:extLst>
              <a:ext uri="{FF2B5EF4-FFF2-40B4-BE49-F238E27FC236}">
                <a16:creationId xmlns:a16="http://schemas.microsoft.com/office/drawing/2014/main" id="{14B1FE43-DAEC-41ED-B62F-3EFC0C2A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1484784"/>
            <a:ext cx="3335274" cy="333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B76B093D-9CF6-4C60-8DE9-4CF418713A70}"/>
              </a:ext>
            </a:extLst>
          </p:cNvPr>
          <p:cNvSpPr/>
          <p:nvPr/>
        </p:nvSpPr>
        <p:spPr>
          <a:xfrm>
            <a:off x="888021" y="1734716"/>
            <a:ext cx="3538361" cy="26487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70708A4-5340-4606-A467-97D12D84BECC}"/>
              </a:ext>
            </a:extLst>
          </p:cNvPr>
          <p:cNvSpPr/>
          <p:nvPr/>
        </p:nvSpPr>
        <p:spPr>
          <a:xfrm>
            <a:off x="4808583" y="1734716"/>
            <a:ext cx="3180833" cy="26487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6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image.woshipm.com/wp-files/2018/01/zkiTPApT8rDt4AQGmJ55.jpg">
            <a:extLst>
              <a:ext uri="{FF2B5EF4-FFF2-40B4-BE49-F238E27FC236}">
                <a16:creationId xmlns:a16="http://schemas.microsoft.com/office/drawing/2014/main" id="{97CB170E-FC45-4A14-BB4E-FBB3C2C90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9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mage.woshipm.com/wp-files/2018/01/EN1v7OfzMXao2MO5dTca.jpg">
            <a:extLst>
              <a:ext uri="{FF2B5EF4-FFF2-40B4-BE49-F238E27FC236}">
                <a16:creationId xmlns:a16="http://schemas.microsoft.com/office/drawing/2014/main" id="{2ACBF1BE-7ACD-4B68-93A7-15A48C83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5496"/>
            <a:ext cx="12192000" cy="916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2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age.woshipm.com/wp-files/2018/01/iekNBMtz0kDbP0oLM3GL.jpg">
            <a:extLst>
              <a:ext uri="{FF2B5EF4-FFF2-40B4-BE49-F238E27FC236}">
                <a16:creationId xmlns:a16="http://schemas.microsoft.com/office/drawing/2014/main" id="{7C1E55AA-3D60-49F2-81DE-D5DF4780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6468"/>
            <a:ext cx="12192000" cy="91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1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mage.woshipm.com/wp-files/2018/01/RiDO8Tem428hLph8KOds.jpg">
            <a:extLst>
              <a:ext uri="{FF2B5EF4-FFF2-40B4-BE49-F238E27FC236}">
                <a16:creationId xmlns:a16="http://schemas.microsoft.com/office/drawing/2014/main" id="{EC65BC8C-39BF-4DC1-A885-47152D5D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8921"/>
            <a:ext cx="12192000" cy="917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.woshipm.com/wp-files/2018/01/qcnXegqsdVr9h2LOHvY5.jpg">
            <a:extLst>
              <a:ext uri="{FF2B5EF4-FFF2-40B4-BE49-F238E27FC236}">
                <a16:creationId xmlns:a16="http://schemas.microsoft.com/office/drawing/2014/main" id="{AB25EB10-1156-438D-BDDA-B7740B77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7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mage.woshipm.com/wp-files/2018/01/35Wqfvw5pJnpC2yYColp.jpg">
            <a:extLst>
              <a:ext uri="{FF2B5EF4-FFF2-40B4-BE49-F238E27FC236}">
                <a16:creationId xmlns:a16="http://schemas.microsoft.com/office/drawing/2014/main" id="{79EE2641-034D-4AF2-BCE1-14FDAA8F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image.woshipm.com/wp-files/2018/01/ExVWQKhVM0b04BtzITDv.jpg">
            <a:extLst>
              <a:ext uri="{FF2B5EF4-FFF2-40B4-BE49-F238E27FC236}">
                <a16:creationId xmlns:a16="http://schemas.microsoft.com/office/drawing/2014/main" id="{96562222-2D0F-4DD3-BAD9-804A0CC8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2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mage.woshipm.com/wp-files/2018/01/q3Ki5npviJSBBNRDkJFc.jpg">
            <a:extLst>
              <a:ext uri="{FF2B5EF4-FFF2-40B4-BE49-F238E27FC236}">
                <a16:creationId xmlns:a16="http://schemas.microsoft.com/office/drawing/2014/main" id="{7ACDDE2E-7304-47FC-88E6-113169E7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" y="0"/>
            <a:ext cx="12187647" cy="68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image.woshipm.com/wp-files/2018/01/ujXXRIPb4aOYC8M4nCis.jpg">
            <a:extLst>
              <a:ext uri="{FF2B5EF4-FFF2-40B4-BE49-F238E27FC236}">
                <a16:creationId xmlns:a16="http://schemas.microsoft.com/office/drawing/2014/main" id="{5A35FF92-8FD4-4E0C-A17B-456150B1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5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image.woshipm.com/wp-files/2018/01/u6JzaTnfZUwPRuOzEIc5.jpg">
            <a:extLst>
              <a:ext uri="{FF2B5EF4-FFF2-40B4-BE49-F238E27FC236}">
                <a16:creationId xmlns:a16="http://schemas.microsoft.com/office/drawing/2014/main" id="{89E148FE-8537-4839-B1A8-55B8B0A88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9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22" y="1138850"/>
            <a:ext cx="7981245" cy="4617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24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43EFAB-2EE8-4456-9FA5-65A2C8FB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visual studio windows forms">
            <a:extLst>
              <a:ext uri="{FF2B5EF4-FFF2-40B4-BE49-F238E27FC236}">
                <a16:creationId xmlns:a16="http://schemas.microsoft.com/office/drawing/2014/main" id="{225704A9-D391-47EE-83A3-F0F73F1C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14" y="0"/>
            <a:ext cx="12205427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16" y="1138850"/>
            <a:ext cx="8203323" cy="4617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85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3BE195-84E8-4D47-BCDC-98AF552C3FD4}"/>
              </a:ext>
            </a:extLst>
          </p:cNvPr>
          <p:cNvSpPr/>
          <p:nvPr/>
        </p:nvSpPr>
        <p:spPr>
          <a:xfrm>
            <a:off x="-21959" y="-1"/>
            <a:ext cx="81225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78" name="等腰三角形 7"/>
          <p:cNvSpPr>
            <a:spLocks noChangeArrowheads="1"/>
          </p:cNvSpPr>
          <p:nvPr/>
        </p:nvSpPr>
        <p:spPr bwMode="auto">
          <a:xfrm rot="5400000">
            <a:off x="-1651702" y="1612327"/>
            <a:ext cx="6858000" cy="3587987"/>
          </a:xfrm>
          <a:prstGeom prst="triangle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733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2579" name="任意多边形 14"/>
          <p:cNvSpPr>
            <a:spLocks noChangeArrowheads="1"/>
          </p:cNvSpPr>
          <p:nvPr/>
        </p:nvSpPr>
        <p:spPr bwMode="auto">
          <a:xfrm flipH="1">
            <a:off x="6744072" y="0"/>
            <a:ext cx="3971434" cy="6858000"/>
          </a:xfrm>
          <a:custGeom>
            <a:avLst/>
            <a:gdLst>
              <a:gd name="T0" fmla="*/ 5654286 w 2774170"/>
              <a:gd name="T1" fmla="*/ 0 h 5143500"/>
              <a:gd name="T2" fmla="*/ 0 w 2774170"/>
              <a:gd name="T3" fmla="*/ 0 h 5143500"/>
              <a:gd name="T4" fmla="*/ 0 w 2774170"/>
              <a:gd name="T5" fmla="*/ 5143500 h 5143500"/>
              <a:gd name="T6" fmla="*/ 5654286 w 2774170"/>
              <a:gd name="T7" fmla="*/ 5143500 h 5143500"/>
              <a:gd name="T8" fmla="*/ 5397348 w 2774170"/>
              <a:gd name="T9" fmla="*/ 4817513 h 5143500"/>
              <a:gd name="T10" fmla="*/ 4659591 w 2774170"/>
              <a:gd name="T11" fmla="*/ 2571750 h 5143500"/>
              <a:gd name="T12" fmla="*/ 5397348 w 2774170"/>
              <a:gd name="T13" fmla="*/ 325987 h 51435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74170"/>
              <a:gd name="T22" fmla="*/ 0 h 5143500"/>
              <a:gd name="T23" fmla="*/ 2774170 w 2774170"/>
              <a:gd name="T24" fmla="*/ 5143500 h 51435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74170" h="5143500">
                <a:moveTo>
                  <a:pt x="2774170" y="0"/>
                </a:moveTo>
                <a:lnTo>
                  <a:pt x="0" y="0"/>
                </a:lnTo>
                <a:lnTo>
                  <a:pt x="0" y="5143500"/>
                </a:lnTo>
                <a:lnTo>
                  <a:pt x="2774170" y="5143500"/>
                </a:lnTo>
                <a:lnTo>
                  <a:pt x="2648108" y="4817513"/>
                </a:lnTo>
                <a:cubicBezTo>
                  <a:pt x="2417266" y="4149930"/>
                  <a:pt x="2286142" y="3384897"/>
                  <a:pt x="2286142" y="2571750"/>
                </a:cubicBezTo>
                <a:cubicBezTo>
                  <a:pt x="2286142" y="1758604"/>
                  <a:pt x="2417266" y="993570"/>
                  <a:pt x="2648108" y="325987"/>
                </a:cubicBezTo>
                <a:lnTo>
                  <a:pt x="277417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anchor="ctr"/>
          <a:lstStyle/>
          <a:p>
            <a:pPr>
              <a:defRPr/>
            </a:pPr>
            <a:endParaRPr lang="zh-CN" altLang="en-US" sz="1733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22580" name="任意多边形 71"/>
          <p:cNvSpPr>
            <a:spLocks noChangeArrowheads="1"/>
          </p:cNvSpPr>
          <p:nvPr/>
        </p:nvSpPr>
        <p:spPr bwMode="auto">
          <a:xfrm flipH="1">
            <a:off x="7686626" y="0"/>
            <a:ext cx="4505373" cy="6858000"/>
          </a:xfrm>
          <a:custGeom>
            <a:avLst/>
            <a:gdLst>
              <a:gd name="T0" fmla="*/ 2247519 w 2774170"/>
              <a:gd name="T1" fmla="*/ 0 h 5143500"/>
              <a:gd name="T2" fmla="*/ 0 w 2774170"/>
              <a:gd name="T3" fmla="*/ 0 h 5143500"/>
              <a:gd name="T4" fmla="*/ 0 w 2774170"/>
              <a:gd name="T5" fmla="*/ 5143500 h 5143500"/>
              <a:gd name="T6" fmla="*/ 2247519 w 2774170"/>
              <a:gd name="T7" fmla="*/ 5143500 h 5143500"/>
              <a:gd name="T8" fmla="*/ 2145389 w 2774170"/>
              <a:gd name="T9" fmla="*/ 4817513 h 5143500"/>
              <a:gd name="T10" fmla="*/ 1852139 w 2774170"/>
              <a:gd name="T11" fmla="*/ 2571750 h 5143500"/>
              <a:gd name="T12" fmla="*/ 2145389 w 2774170"/>
              <a:gd name="T13" fmla="*/ 325987 h 51435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74170"/>
              <a:gd name="T22" fmla="*/ 0 h 5143500"/>
              <a:gd name="T23" fmla="*/ 2774170 w 2774170"/>
              <a:gd name="T24" fmla="*/ 5143500 h 51435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74170" h="5143500">
                <a:moveTo>
                  <a:pt x="2774170" y="0"/>
                </a:moveTo>
                <a:lnTo>
                  <a:pt x="0" y="0"/>
                </a:lnTo>
                <a:lnTo>
                  <a:pt x="0" y="5143500"/>
                </a:lnTo>
                <a:lnTo>
                  <a:pt x="2774170" y="5143500"/>
                </a:lnTo>
                <a:lnTo>
                  <a:pt x="2648108" y="4817513"/>
                </a:lnTo>
                <a:cubicBezTo>
                  <a:pt x="2417266" y="4149930"/>
                  <a:pt x="2286142" y="3384897"/>
                  <a:pt x="2286142" y="2571750"/>
                </a:cubicBezTo>
                <a:cubicBezTo>
                  <a:pt x="2286142" y="1758604"/>
                  <a:pt x="2417266" y="993570"/>
                  <a:pt x="2648108" y="325987"/>
                </a:cubicBezTo>
                <a:lnTo>
                  <a:pt x="2774170" y="0"/>
                </a:lnTo>
                <a:close/>
              </a:path>
            </a:pathLst>
          </a:custGeom>
          <a:solidFill>
            <a:srgbClr val="F18A01"/>
          </a:solidFill>
          <a:ln>
            <a:noFill/>
          </a:ln>
          <a:extLst/>
        </p:spPr>
        <p:txBody>
          <a:bodyPr anchor="ctr"/>
          <a:lstStyle/>
          <a:p>
            <a:pPr>
              <a:defRPr/>
            </a:pPr>
            <a:endParaRPr lang="zh-CN" altLang="en-US" sz="168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22531" name="Group 6"/>
          <p:cNvGrpSpPr>
            <a:grpSpLocks/>
          </p:cNvGrpSpPr>
          <p:nvPr/>
        </p:nvGrpSpPr>
        <p:grpSpPr bwMode="auto">
          <a:xfrm>
            <a:off x="1413510" y="862966"/>
            <a:ext cx="5758524" cy="4941570"/>
            <a:chOff x="0" y="0"/>
            <a:chExt cx="4419383" cy="3790950"/>
          </a:xfrm>
        </p:grpSpPr>
        <p:sp>
          <p:nvSpPr>
            <p:cNvPr id="22574" name="椭圆 3"/>
            <p:cNvSpPr>
              <a:spLocks noChangeArrowheads="1"/>
            </p:cNvSpPr>
            <p:nvPr/>
          </p:nvSpPr>
          <p:spPr bwMode="auto">
            <a:xfrm>
              <a:off x="0" y="0"/>
              <a:ext cx="3790950" cy="3790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733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575" name="椭圆 32"/>
            <p:cNvSpPr>
              <a:spLocks noChangeArrowheads="1"/>
            </p:cNvSpPr>
            <p:nvPr/>
          </p:nvSpPr>
          <p:spPr bwMode="auto">
            <a:xfrm>
              <a:off x="570178" y="572881"/>
              <a:ext cx="2644747" cy="26451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733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576" name="矩形 33"/>
            <p:cNvSpPr>
              <a:spLocks noChangeArrowheads="1"/>
            </p:cNvSpPr>
            <p:nvPr/>
          </p:nvSpPr>
          <p:spPr bwMode="auto">
            <a:xfrm>
              <a:off x="631266" y="1692339"/>
              <a:ext cx="3788117" cy="120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4000"/>
                </a:lnSpc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应用程序有很多分类方式，基于</a:t>
              </a:r>
              <a:endParaRPr lang="en-US" altLang="zh-CN" sz="2000" dirty="0">
                <a:solidFill>
                  <a:srgbClr val="000000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  <a:p>
              <a:pPr algn="ctr">
                <a:lnSpc>
                  <a:spcPts val="4000"/>
                </a:lnSpc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用户界面大致分六类。</a:t>
              </a:r>
              <a:endParaRPr lang="en-US" altLang="zh-CN" sz="2000" dirty="0">
                <a:solidFill>
                  <a:srgbClr val="000000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  <a:p>
              <a:pPr algn="ctr">
                <a:lnSpc>
                  <a:spcPts val="4000"/>
                </a:lnSpc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其中 </a:t>
              </a:r>
              <a:r>
                <a:rPr lang="en-US" altLang="zh-CN" sz="2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GUI</a:t>
              </a: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、</a:t>
              </a:r>
              <a:r>
                <a:rPr lang="en-US" altLang="zh-CN" sz="2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WUI</a:t>
              </a: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和</a:t>
              </a:r>
              <a:r>
                <a:rPr lang="en-US" altLang="zh-CN" sz="2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TUI </a:t>
              </a: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是主流。</a:t>
              </a:r>
              <a:endParaRPr lang="en-US" altLang="zh-CN" sz="2000" dirty="0">
                <a:solidFill>
                  <a:srgbClr val="000000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</p:txBody>
        </p:sp>
        <p:sp>
          <p:nvSpPr>
            <p:cNvPr id="22577" name="矩形 34"/>
            <p:cNvSpPr>
              <a:spLocks noChangeArrowheads="1"/>
            </p:cNvSpPr>
            <p:nvPr/>
          </p:nvSpPr>
          <p:spPr bwMode="auto">
            <a:xfrm>
              <a:off x="1548864" y="918961"/>
              <a:ext cx="2031349" cy="354169"/>
            </a:xfrm>
            <a:prstGeom prst="rect">
              <a:avLst/>
            </a:prstGeom>
            <a:solidFill>
              <a:srgbClr val="F18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基于</a:t>
              </a:r>
              <a:r>
                <a:rPr lang="en-US" altLang="zh-CN" sz="2400" dirty="0">
                  <a:solidFill>
                    <a:schemeClr val="bg1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UI</a:t>
              </a:r>
              <a:r>
                <a:rPr lang="zh-CN" altLang="en-US" sz="2400" dirty="0">
                  <a:solidFill>
                    <a:schemeClr val="bg1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的应用分类</a:t>
              </a:r>
              <a:endParaRPr lang="en-US" altLang="zh-CN" sz="2400" dirty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</p:txBody>
        </p:sp>
      </p:grpSp>
      <p:sp>
        <p:nvSpPr>
          <p:cNvPr id="22532" name="文本框 51"/>
          <p:cNvSpPr>
            <a:spLocks noChangeArrowheads="1"/>
          </p:cNvSpPr>
          <p:nvPr/>
        </p:nvSpPr>
        <p:spPr bwMode="auto">
          <a:xfrm>
            <a:off x="3754409" y="108204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A</a:t>
            </a:r>
          </a:p>
        </p:txBody>
      </p:sp>
      <p:sp>
        <p:nvSpPr>
          <p:cNvPr id="22533" name="文本框 59"/>
          <p:cNvSpPr>
            <a:spLocks noChangeArrowheads="1"/>
          </p:cNvSpPr>
          <p:nvPr/>
        </p:nvSpPr>
        <p:spPr bwMode="auto">
          <a:xfrm>
            <a:off x="6250635" y="2459356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B</a:t>
            </a:r>
          </a:p>
        </p:txBody>
      </p:sp>
      <p:sp>
        <p:nvSpPr>
          <p:cNvPr id="22534" name="文本框 60"/>
          <p:cNvSpPr>
            <a:spLocks noChangeArrowheads="1"/>
          </p:cNvSpPr>
          <p:nvPr/>
        </p:nvSpPr>
        <p:spPr bwMode="auto">
          <a:xfrm>
            <a:off x="6143955" y="414528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C</a:t>
            </a:r>
          </a:p>
        </p:txBody>
      </p:sp>
      <p:sp>
        <p:nvSpPr>
          <p:cNvPr id="22535" name="文本框 61"/>
          <p:cNvSpPr>
            <a:spLocks noChangeArrowheads="1"/>
          </p:cNvSpPr>
          <p:nvPr/>
        </p:nvSpPr>
        <p:spPr bwMode="auto">
          <a:xfrm>
            <a:off x="4628803" y="498348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D</a:t>
            </a:r>
          </a:p>
        </p:txBody>
      </p:sp>
      <p:sp>
        <p:nvSpPr>
          <p:cNvPr id="22536" name="文本框 62"/>
          <p:cNvSpPr>
            <a:spLocks noChangeArrowheads="1"/>
          </p:cNvSpPr>
          <p:nvPr/>
        </p:nvSpPr>
        <p:spPr bwMode="auto">
          <a:xfrm>
            <a:off x="3285779" y="513969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E</a:t>
            </a:r>
          </a:p>
        </p:txBody>
      </p:sp>
      <p:sp>
        <p:nvSpPr>
          <p:cNvPr id="22537" name="文本框 63"/>
          <p:cNvSpPr>
            <a:spLocks noChangeArrowheads="1"/>
          </p:cNvSpPr>
          <p:nvPr/>
        </p:nvSpPr>
        <p:spPr bwMode="auto">
          <a:xfrm>
            <a:off x="1717963" y="320421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F</a:t>
            </a:r>
          </a:p>
        </p:txBody>
      </p:sp>
      <p:grpSp>
        <p:nvGrpSpPr>
          <p:cNvPr id="22570" name="Group 24"/>
          <p:cNvGrpSpPr>
            <a:grpSpLocks/>
          </p:cNvGrpSpPr>
          <p:nvPr/>
        </p:nvGrpSpPr>
        <p:grpSpPr bwMode="auto">
          <a:xfrm>
            <a:off x="7464152" y="1123950"/>
            <a:ext cx="480060" cy="480060"/>
            <a:chOff x="0" y="-16"/>
            <a:chExt cx="360110" cy="360016"/>
          </a:xfrm>
        </p:grpSpPr>
        <p:sp>
          <p:nvSpPr>
            <p:cNvPr id="22572" name="椭圆 2"/>
            <p:cNvSpPr>
              <a:spLocks noChangeArrowheads="1"/>
            </p:cNvSpPr>
            <p:nvPr/>
          </p:nvSpPr>
          <p:spPr bwMode="auto">
            <a:xfrm>
              <a:off x="0" y="-16"/>
              <a:ext cx="360110" cy="360016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73" name="文本框 5"/>
            <p:cNvSpPr>
              <a:spLocks noChangeArrowheads="1"/>
            </p:cNvSpPr>
            <p:nvPr/>
          </p:nvSpPr>
          <p:spPr bwMode="auto">
            <a:xfrm>
              <a:off x="53674" y="25699"/>
              <a:ext cx="252760" cy="26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B</a:t>
              </a:r>
            </a:p>
          </p:txBody>
        </p:sp>
      </p:grpSp>
      <p:sp>
        <p:nvSpPr>
          <p:cNvPr id="22571" name="矩形 64"/>
          <p:cNvSpPr>
            <a:spLocks noChangeArrowheads="1"/>
          </p:cNvSpPr>
          <p:nvPr/>
        </p:nvSpPr>
        <p:spPr bwMode="auto">
          <a:xfrm>
            <a:off x="8354837" y="1122046"/>
            <a:ext cx="263121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Batch Interface</a:t>
            </a:r>
          </a:p>
        </p:txBody>
      </p:sp>
      <p:grpSp>
        <p:nvGrpSpPr>
          <p:cNvPr id="22566" name="Group 29"/>
          <p:cNvGrpSpPr>
            <a:grpSpLocks/>
          </p:cNvGrpSpPr>
          <p:nvPr/>
        </p:nvGrpSpPr>
        <p:grpSpPr bwMode="auto">
          <a:xfrm>
            <a:off x="7641317" y="1935480"/>
            <a:ext cx="480060" cy="480060"/>
            <a:chOff x="0" y="0"/>
            <a:chExt cx="359991" cy="360000"/>
          </a:xfrm>
        </p:grpSpPr>
        <p:sp>
          <p:nvSpPr>
            <p:cNvPr id="22568" name="椭圆 37"/>
            <p:cNvSpPr>
              <a:spLocks noChangeArrowheads="1"/>
            </p:cNvSpPr>
            <p:nvPr/>
          </p:nvSpPr>
          <p:spPr bwMode="auto">
            <a:xfrm>
              <a:off x="0" y="0"/>
              <a:ext cx="359991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69" name="文本框 38"/>
            <p:cNvSpPr>
              <a:spLocks noChangeArrowheads="1"/>
            </p:cNvSpPr>
            <p:nvPr/>
          </p:nvSpPr>
          <p:spPr bwMode="auto">
            <a:xfrm>
              <a:off x="57863" y="25714"/>
              <a:ext cx="244261" cy="26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T</a:t>
              </a:r>
            </a:p>
          </p:txBody>
        </p:sp>
      </p:grpSp>
      <p:sp>
        <p:nvSpPr>
          <p:cNvPr id="22567" name="矩形 65"/>
          <p:cNvSpPr>
            <a:spLocks noChangeArrowheads="1"/>
          </p:cNvSpPr>
          <p:nvPr/>
        </p:nvSpPr>
        <p:spPr bwMode="auto">
          <a:xfrm>
            <a:off x="8176688" y="1969770"/>
            <a:ext cx="3976713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TUI, Text-based User Interface</a:t>
            </a:r>
          </a:p>
        </p:txBody>
      </p:sp>
      <p:grpSp>
        <p:nvGrpSpPr>
          <p:cNvPr id="22562" name="Group 34"/>
          <p:cNvGrpSpPr>
            <a:grpSpLocks/>
          </p:cNvGrpSpPr>
          <p:nvPr/>
        </p:nvGrpSpPr>
        <p:grpSpPr bwMode="auto">
          <a:xfrm>
            <a:off x="7776595" y="2747010"/>
            <a:ext cx="480061" cy="478156"/>
            <a:chOff x="0" y="0"/>
            <a:chExt cx="360119" cy="360000"/>
          </a:xfrm>
        </p:grpSpPr>
        <p:sp>
          <p:nvSpPr>
            <p:cNvPr id="22564" name="椭圆 40"/>
            <p:cNvSpPr>
              <a:spLocks noChangeArrowheads="1"/>
            </p:cNvSpPr>
            <p:nvPr/>
          </p:nvSpPr>
          <p:spPr bwMode="auto">
            <a:xfrm>
              <a:off x="0" y="0"/>
              <a:ext cx="360119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65" name="文本框 41"/>
            <p:cNvSpPr>
              <a:spLocks noChangeArrowheads="1"/>
            </p:cNvSpPr>
            <p:nvPr/>
          </p:nvSpPr>
          <p:spPr bwMode="auto">
            <a:xfrm>
              <a:off x="48869" y="25817"/>
              <a:ext cx="262385" cy="264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G</a:t>
              </a:r>
            </a:p>
          </p:txBody>
        </p:sp>
      </p:grpSp>
      <p:sp>
        <p:nvSpPr>
          <p:cNvPr id="22563" name="矩形 66"/>
          <p:cNvSpPr>
            <a:spLocks noChangeArrowheads="1"/>
          </p:cNvSpPr>
          <p:nvPr/>
        </p:nvSpPr>
        <p:spPr bwMode="auto">
          <a:xfrm>
            <a:off x="8602564" y="2781300"/>
            <a:ext cx="4000444" cy="35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GUI, Graphic User Interface</a:t>
            </a:r>
          </a:p>
        </p:txBody>
      </p:sp>
      <p:grpSp>
        <p:nvGrpSpPr>
          <p:cNvPr id="22558" name="Group 39"/>
          <p:cNvGrpSpPr>
            <a:grpSpLocks/>
          </p:cNvGrpSpPr>
          <p:nvPr/>
        </p:nvGrpSpPr>
        <p:grpSpPr bwMode="auto">
          <a:xfrm>
            <a:off x="7752184" y="3558540"/>
            <a:ext cx="480061" cy="480060"/>
            <a:chOff x="0" y="0"/>
            <a:chExt cx="360119" cy="360000"/>
          </a:xfrm>
        </p:grpSpPr>
        <p:sp>
          <p:nvSpPr>
            <p:cNvPr id="22560" name="椭圆 43"/>
            <p:cNvSpPr>
              <a:spLocks noChangeArrowheads="1"/>
            </p:cNvSpPr>
            <p:nvPr/>
          </p:nvSpPr>
          <p:spPr bwMode="auto">
            <a:xfrm>
              <a:off x="0" y="0"/>
              <a:ext cx="360119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61" name="文本框 44"/>
            <p:cNvSpPr>
              <a:spLocks noChangeArrowheads="1"/>
            </p:cNvSpPr>
            <p:nvPr/>
          </p:nvSpPr>
          <p:spPr bwMode="auto">
            <a:xfrm>
              <a:off x="36844" y="25714"/>
              <a:ext cx="286435" cy="26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W</a:t>
              </a:r>
            </a:p>
          </p:txBody>
        </p:sp>
      </p:grpSp>
      <p:sp>
        <p:nvSpPr>
          <p:cNvPr id="22559" name="矩形 68"/>
          <p:cNvSpPr>
            <a:spLocks noChangeArrowheads="1"/>
          </p:cNvSpPr>
          <p:nvPr/>
        </p:nvSpPr>
        <p:spPr bwMode="auto">
          <a:xfrm>
            <a:off x="8497715" y="3592830"/>
            <a:ext cx="3718965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WUI, Web based User Interface</a:t>
            </a:r>
          </a:p>
        </p:txBody>
      </p:sp>
      <p:grpSp>
        <p:nvGrpSpPr>
          <p:cNvPr id="22554" name="Group 44"/>
          <p:cNvGrpSpPr>
            <a:grpSpLocks/>
          </p:cNvGrpSpPr>
          <p:nvPr/>
        </p:nvGrpSpPr>
        <p:grpSpPr bwMode="auto">
          <a:xfrm>
            <a:off x="7641317" y="4368166"/>
            <a:ext cx="480060" cy="481964"/>
            <a:chOff x="0" y="0"/>
            <a:chExt cx="359990" cy="360000"/>
          </a:xfrm>
        </p:grpSpPr>
        <p:sp>
          <p:nvSpPr>
            <p:cNvPr id="22556" name="椭圆 46"/>
            <p:cNvSpPr>
              <a:spLocks noChangeArrowheads="1"/>
            </p:cNvSpPr>
            <p:nvPr/>
          </p:nvSpPr>
          <p:spPr bwMode="auto">
            <a:xfrm>
              <a:off x="0" y="0"/>
              <a:ext cx="359990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57" name="文本框 47"/>
            <p:cNvSpPr>
              <a:spLocks noChangeArrowheads="1"/>
            </p:cNvSpPr>
            <p:nvPr/>
          </p:nvSpPr>
          <p:spPr bwMode="auto">
            <a:xfrm>
              <a:off x="57866" y="25613"/>
              <a:ext cx="244260" cy="262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T</a:t>
              </a:r>
            </a:p>
          </p:txBody>
        </p:sp>
      </p:grpSp>
      <p:sp>
        <p:nvSpPr>
          <p:cNvPr id="22555" name="矩形 69"/>
          <p:cNvSpPr>
            <a:spLocks noChangeArrowheads="1"/>
          </p:cNvSpPr>
          <p:nvPr/>
        </p:nvSpPr>
        <p:spPr bwMode="auto">
          <a:xfrm>
            <a:off x="8526289" y="4402456"/>
            <a:ext cx="3274612" cy="35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TUI, Touch User Interface</a:t>
            </a:r>
          </a:p>
        </p:txBody>
      </p:sp>
      <p:grpSp>
        <p:nvGrpSpPr>
          <p:cNvPr id="22550" name="Group 49"/>
          <p:cNvGrpSpPr>
            <a:grpSpLocks/>
          </p:cNvGrpSpPr>
          <p:nvPr/>
        </p:nvGrpSpPr>
        <p:grpSpPr bwMode="auto">
          <a:xfrm>
            <a:off x="7572760" y="5181600"/>
            <a:ext cx="480059" cy="478156"/>
            <a:chOff x="0" y="0"/>
            <a:chExt cx="360041" cy="360000"/>
          </a:xfrm>
        </p:grpSpPr>
        <p:sp>
          <p:nvSpPr>
            <p:cNvPr id="22552" name="椭圆 49"/>
            <p:cNvSpPr>
              <a:spLocks noChangeArrowheads="1"/>
            </p:cNvSpPr>
            <p:nvPr/>
          </p:nvSpPr>
          <p:spPr bwMode="auto">
            <a:xfrm>
              <a:off x="0" y="0"/>
              <a:ext cx="360041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53" name="文本框 50"/>
            <p:cNvSpPr>
              <a:spLocks noChangeArrowheads="1"/>
            </p:cNvSpPr>
            <p:nvPr/>
          </p:nvSpPr>
          <p:spPr bwMode="auto">
            <a:xfrm>
              <a:off x="53064" y="25817"/>
              <a:ext cx="253913" cy="264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C</a:t>
              </a:r>
            </a:p>
          </p:txBody>
        </p:sp>
      </p:grpSp>
      <p:sp>
        <p:nvSpPr>
          <p:cNvPr id="22551" name="矩形 70"/>
          <p:cNvSpPr>
            <a:spLocks noChangeArrowheads="1"/>
          </p:cNvSpPr>
          <p:nvPr/>
        </p:nvSpPr>
        <p:spPr bwMode="auto">
          <a:xfrm>
            <a:off x="8444803" y="5215890"/>
            <a:ext cx="4203925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CLI, Command-line User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        Interface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3"/>
          <p:cNvGrpSpPr/>
          <p:nvPr/>
        </p:nvGrpSpPr>
        <p:grpSpPr>
          <a:xfrm>
            <a:off x="3367439" y="2924182"/>
            <a:ext cx="1929067" cy="438150"/>
            <a:chOff x="3017695" y="1644650"/>
            <a:chExt cx="7537593" cy="438150"/>
          </a:xfrm>
        </p:grpSpPr>
        <p:sp>
          <p:nvSpPr>
            <p:cNvPr id="15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16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CLI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24"/>
          <p:cNvGrpSpPr/>
          <p:nvPr/>
        </p:nvGrpSpPr>
        <p:grpSpPr>
          <a:xfrm>
            <a:off x="3367439" y="4406061"/>
            <a:ext cx="1929067" cy="438150"/>
            <a:chOff x="3017695" y="1644650"/>
            <a:chExt cx="7537593" cy="438150"/>
          </a:xfrm>
        </p:grpSpPr>
        <p:sp>
          <p:nvSpPr>
            <p:cNvPr id="26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27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圆角矩形 117"/>
          <p:cNvSpPr>
            <a:spLocks noChangeArrowheads="1"/>
          </p:cNvSpPr>
          <p:nvPr/>
        </p:nvSpPr>
        <p:spPr bwMode="auto">
          <a:xfrm>
            <a:off x="1238368" y="2928326"/>
            <a:ext cx="1516885" cy="1057587"/>
          </a:xfrm>
          <a:prstGeom prst="roundRect">
            <a:avLst>
              <a:gd name="adj" fmla="val 16667"/>
            </a:avLst>
          </a:prstGeom>
          <a:solidFill>
            <a:srgbClr val="FF9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界面种类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及发展历史</a:t>
            </a:r>
          </a:p>
        </p:txBody>
      </p:sp>
      <p:grpSp>
        <p:nvGrpSpPr>
          <p:cNvPr id="5" name="组合 19"/>
          <p:cNvGrpSpPr/>
          <p:nvPr/>
        </p:nvGrpSpPr>
        <p:grpSpPr>
          <a:xfrm>
            <a:off x="3367439" y="5113229"/>
            <a:ext cx="1929067" cy="438150"/>
            <a:chOff x="3017695" y="1644650"/>
            <a:chExt cx="7537593" cy="438150"/>
          </a:xfrm>
        </p:grpSpPr>
        <p:sp>
          <p:nvSpPr>
            <p:cNvPr id="21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22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" name="左大括号 22"/>
          <p:cNvSpPr/>
          <p:nvPr/>
        </p:nvSpPr>
        <p:spPr bwMode="auto">
          <a:xfrm>
            <a:off x="2976127" y="1610277"/>
            <a:ext cx="207582" cy="3727432"/>
          </a:xfrm>
          <a:prstGeom prst="leftBrace">
            <a:avLst/>
          </a:prstGeom>
          <a:noFill/>
          <a:ln w="19050" cap="flat" cmpd="sng" algn="ctr">
            <a:solidFill>
              <a:srgbClr val="39373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108"/>
          <p:cNvSpPr>
            <a:spLocks noChangeArrowheads="1"/>
          </p:cNvSpPr>
          <p:nvPr/>
        </p:nvSpPr>
        <p:spPr bwMode="auto">
          <a:xfrm>
            <a:off x="5517380" y="2954415"/>
            <a:ext cx="6051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1969~</a:t>
            </a:r>
            <a:r>
              <a:rPr lang="zh-CN" altLang="en-US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今，</a:t>
            </a:r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Command-Line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29" name="文本框 108"/>
          <p:cNvSpPr>
            <a:spLocks noChangeArrowheads="1"/>
          </p:cNvSpPr>
          <p:nvPr/>
        </p:nvSpPr>
        <p:spPr bwMode="auto">
          <a:xfrm>
            <a:off x="5517379" y="5167514"/>
            <a:ext cx="4719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Touch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30" name="文本框 108"/>
          <p:cNvSpPr>
            <a:spLocks noChangeArrowheads="1"/>
          </p:cNvSpPr>
          <p:nvPr/>
        </p:nvSpPr>
        <p:spPr bwMode="auto">
          <a:xfrm>
            <a:off x="5517378" y="4455722"/>
            <a:ext cx="5447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Web-based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39" name="圆角矩形 115"/>
          <p:cNvSpPr>
            <a:spLocks noChangeArrowheads="1"/>
          </p:cNvSpPr>
          <p:nvPr/>
        </p:nvSpPr>
        <p:spPr bwMode="auto">
          <a:xfrm>
            <a:off x="3358474" y="1355360"/>
            <a:ext cx="1929067" cy="43815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40" name="文本框 116"/>
          <p:cNvSpPr>
            <a:spLocks noChangeArrowheads="1"/>
          </p:cNvSpPr>
          <p:nvPr/>
        </p:nvSpPr>
        <p:spPr bwMode="auto">
          <a:xfrm>
            <a:off x="3215680" y="1389205"/>
            <a:ext cx="21556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Batch Interface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1" name="组合 24"/>
          <p:cNvGrpSpPr/>
          <p:nvPr/>
        </p:nvGrpSpPr>
        <p:grpSpPr>
          <a:xfrm>
            <a:off x="3358474" y="2111074"/>
            <a:ext cx="1929067" cy="438150"/>
            <a:chOff x="3017695" y="1644650"/>
            <a:chExt cx="7537593" cy="438150"/>
          </a:xfrm>
        </p:grpSpPr>
        <p:sp>
          <p:nvSpPr>
            <p:cNvPr id="42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43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4" name="组合 19"/>
          <p:cNvGrpSpPr/>
          <p:nvPr/>
        </p:nvGrpSpPr>
        <p:grpSpPr>
          <a:xfrm>
            <a:off x="3358474" y="3616127"/>
            <a:ext cx="1929067" cy="438150"/>
            <a:chOff x="3017695" y="1644650"/>
            <a:chExt cx="7537593" cy="438150"/>
          </a:xfrm>
        </p:grpSpPr>
        <p:sp>
          <p:nvSpPr>
            <p:cNvPr id="45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46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GUI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7" name="文本框 108"/>
          <p:cNvSpPr>
            <a:spLocks noChangeArrowheads="1"/>
          </p:cNvSpPr>
          <p:nvPr/>
        </p:nvSpPr>
        <p:spPr bwMode="auto">
          <a:xfrm>
            <a:off x="5508415" y="1340768"/>
            <a:ext cx="4719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1945~1968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48" name="文本框 108"/>
          <p:cNvSpPr>
            <a:spLocks noChangeArrowheads="1"/>
          </p:cNvSpPr>
          <p:nvPr/>
        </p:nvSpPr>
        <p:spPr bwMode="auto">
          <a:xfrm>
            <a:off x="5508414" y="3670412"/>
            <a:ext cx="4719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1968~</a:t>
            </a:r>
            <a:r>
              <a:rPr lang="zh-CN" altLang="en-US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今，</a:t>
            </a:r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Graphic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49" name="文本框 108"/>
          <p:cNvSpPr>
            <a:spLocks noChangeArrowheads="1"/>
          </p:cNvSpPr>
          <p:nvPr/>
        </p:nvSpPr>
        <p:spPr bwMode="auto">
          <a:xfrm>
            <a:off x="5508413" y="2160735"/>
            <a:ext cx="39774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Text-based User Interface 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96" y="698000"/>
            <a:ext cx="7709807" cy="54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08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48671</TotalTime>
  <Words>305</Words>
  <Application>Microsoft Office PowerPoint</Application>
  <PresentationFormat>宽屏</PresentationFormat>
  <Paragraphs>132</Paragraphs>
  <Slides>51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DotumChe</vt:lpstr>
      <vt:lpstr>Meiryo UI</vt:lpstr>
      <vt:lpstr>等线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747</cp:revision>
  <dcterms:created xsi:type="dcterms:W3CDTF">2016-08-24T11:19:54Z</dcterms:created>
  <dcterms:modified xsi:type="dcterms:W3CDTF">2019-03-20T05:16:57Z</dcterms:modified>
</cp:coreProperties>
</file>